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8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336" r:id="rId43"/>
    <p:sldId id="297" r:id="rId44"/>
    <p:sldId id="298" r:id="rId45"/>
    <p:sldId id="299" r:id="rId46"/>
    <p:sldId id="331" r:id="rId47"/>
    <p:sldId id="300" r:id="rId48"/>
    <p:sldId id="301" r:id="rId49"/>
    <p:sldId id="302" r:id="rId50"/>
    <p:sldId id="332" r:id="rId51"/>
    <p:sldId id="303" r:id="rId52"/>
    <p:sldId id="307" r:id="rId53"/>
    <p:sldId id="305" r:id="rId54"/>
    <p:sldId id="306" r:id="rId55"/>
    <p:sldId id="308" r:id="rId56"/>
    <p:sldId id="335" r:id="rId57"/>
    <p:sldId id="333" r:id="rId58"/>
    <p:sldId id="334" r:id="rId59"/>
    <p:sldId id="309" r:id="rId60"/>
    <p:sldId id="310" r:id="rId61"/>
    <p:sldId id="311" r:id="rId62"/>
    <p:sldId id="312" r:id="rId63"/>
    <p:sldId id="304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30" r:id="rId78"/>
    <p:sldId id="326" r:id="rId79"/>
    <p:sldId id="327" r:id="rId80"/>
    <p:sldId id="328" r:id="rId81"/>
    <p:sldId id="329" r:id="rId8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5128" autoAdjust="0"/>
  </p:normalViewPr>
  <p:slideViewPr>
    <p:cSldViewPr snapToGrid="0">
      <p:cViewPr varScale="1">
        <p:scale>
          <a:sx n="101" d="100"/>
          <a:sy n="101" d="100"/>
        </p:scale>
        <p:origin x="126" y="3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1FD332-A3BA-4D5A-A579-DCDDCDAAD69C}" type="datetimeFigureOut">
              <a:rPr lang="en-NL" smtClean="0"/>
              <a:t>22/03/2022</a:t>
            </a:fld>
            <a:endParaRPr lang="en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7CAAAF-5348-4CD5-8F45-A089ECA5D49C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1161360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7CAAAF-5348-4CD5-8F45-A089ECA5D49C}" type="slidenum">
              <a:rPr lang="en-NL" smtClean="0"/>
              <a:t>57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2051108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7CAAAF-5348-4CD5-8F45-A089ECA5D49C}" type="slidenum">
              <a:rPr lang="en-NL" smtClean="0"/>
              <a:t>58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5454289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7CAAAF-5348-4CD5-8F45-A089ECA5D49C}" type="slidenum">
              <a:rPr lang="en-NL" smtClean="0"/>
              <a:t>62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3416239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https://www.wallstreetmojo.com/vba-split-string-into-array/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7CAAAF-5348-4CD5-8F45-A089ECA5D49C}" type="slidenum">
              <a:rPr lang="en-NL" smtClean="0"/>
              <a:t>76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1181688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06A9F53F-69A5-49BB-ADD7-F56B0EF2B6DC}" type="datetimeFigureOut">
              <a:rPr lang="en-NL" smtClean="0"/>
              <a:t>20/03/2022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393885-FA43-4D7D-9BD1-E046A0820B7E}" type="slidenum">
              <a:rPr lang="en-NL" smtClean="0"/>
              <a:t>‹#›</a:t>
            </a:fld>
            <a:endParaRPr lang="en-NL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4178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9F53F-69A5-49BB-ADD7-F56B0EF2B6DC}" type="datetimeFigureOut">
              <a:rPr lang="en-NL" smtClean="0"/>
              <a:t>20/03/2022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393885-FA43-4D7D-9BD1-E046A0820B7E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0838894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9F53F-69A5-49BB-ADD7-F56B0EF2B6DC}" type="datetimeFigureOut">
              <a:rPr lang="en-NL" smtClean="0"/>
              <a:t>20/03/2022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393885-FA43-4D7D-9BD1-E046A0820B7E}" type="slidenum">
              <a:rPr lang="en-NL" smtClean="0"/>
              <a:t>‹#›</a:t>
            </a:fld>
            <a:endParaRPr lang="en-NL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41176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9F53F-69A5-49BB-ADD7-F56B0EF2B6DC}" type="datetimeFigureOut">
              <a:rPr lang="en-NL" smtClean="0"/>
              <a:t>20/03/2022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393885-FA43-4D7D-9BD1-E046A0820B7E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220431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9F53F-69A5-49BB-ADD7-F56B0EF2B6DC}" type="datetimeFigureOut">
              <a:rPr lang="en-NL" smtClean="0"/>
              <a:t>20/03/2022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393885-FA43-4D7D-9BD1-E046A0820B7E}" type="slidenum">
              <a:rPr lang="en-NL" smtClean="0"/>
              <a:t>‹#›</a:t>
            </a:fld>
            <a:endParaRPr lang="en-NL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42249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9F53F-69A5-49BB-ADD7-F56B0EF2B6DC}" type="datetimeFigureOut">
              <a:rPr lang="en-NL" smtClean="0"/>
              <a:t>20/03/2022</a:t>
            </a:fld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393885-FA43-4D7D-9BD1-E046A0820B7E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9128192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9F53F-69A5-49BB-ADD7-F56B0EF2B6DC}" type="datetimeFigureOut">
              <a:rPr lang="en-NL" smtClean="0"/>
              <a:t>20/03/2022</a:t>
            </a:fld>
            <a:endParaRPr lang="en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393885-FA43-4D7D-9BD1-E046A0820B7E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2262184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9F53F-69A5-49BB-ADD7-F56B0EF2B6DC}" type="datetimeFigureOut">
              <a:rPr lang="en-NL" smtClean="0"/>
              <a:t>20/03/2022</a:t>
            </a:fld>
            <a:endParaRPr lang="en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393885-FA43-4D7D-9BD1-E046A0820B7E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7446617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9F53F-69A5-49BB-ADD7-F56B0EF2B6DC}" type="datetimeFigureOut">
              <a:rPr lang="en-NL" smtClean="0"/>
              <a:t>20/03/2022</a:t>
            </a:fld>
            <a:endParaRPr lang="en-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393885-FA43-4D7D-9BD1-E046A0820B7E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9105063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9F53F-69A5-49BB-ADD7-F56B0EF2B6DC}" type="datetimeFigureOut">
              <a:rPr lang="en-NL" smtClean="0"/>
              <a:t>20/03/2022</a:t>
            </a:fld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393885-FA43-4D7D-9BD1-E046A0820B7E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1206692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9F53F-69A5-49BB-ADD7-F56B0EF2B6DC}" type="datetimeFigureOut">
              <a:rPr lang="en-NL" smtClean="0"/>
              <a:t>20/03/2022</a:t>
            </a:fld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393885-FA43-4D7D-9BD1-E046A0820B7E}" type="slidenum">
              <a:rPr lang="en-NL" smtClean="0"/>
              <a:t>‹#›</a:t>
            </a:fld>
            <a:endParaRPr lang="en-NL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14637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06A9F53F-69A5-49BB-ADD7-F56B0EF2B6DC}" type="datetimeFigureOut">
              <a:rPr lang="en-NL" smtClean="0"/>
              <a:t>20/03/2022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0C393885-FA43-4D7D-9BD1-E046A0820B7E}" type="slidenum">
              <a:rPr lang="en-NL" smtClean="0"/>
              <a:t>‹#›</a:t>
            </a:fld>
            <a:endParaRPr lang="en-NL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98040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C8E7A-A7A6-4894-8BFC-13CC6548156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VBA</a:t>
            </a:r>
            <a:endParaRPr lang="en-NL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5DBDF9-D4C7-4F9F-A625-57D887B943F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Allianz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3275254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EFFBC5-3186-4C12-B2D1-040954F7E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Message box buttons and icons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AA06C0-62B9-4B73-BF86-3E8E416600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FD8EA0-55B2-459E-99AF-C96EAFE316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128" y="2084831"/>
            <a:ext cx="6767322" cy="4172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058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61200C-8687-40D1-9B60-31F7FE78B9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Return value from Message Box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08169B-EBFF-4620-A696-987A5E7768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E85D3E-84EA-41B8-84FF-07A3F49830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237" y="1904999"/>
            <a:ext cx="7616384" cy="16097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4D63087-9875-4255-8BDB-803DAC0584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128" y="3514724"/>
            <a:ext cx="6786372" cy="2906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1888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E8AFE5-1B70-4D6A-B9BC-EE23A4EDD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EXErcise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B72096-867A-4FA3-B3B5-5331154AC6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Page 17</a:t>
            </a:r>
            <a:endParaRPr lang="en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9C2A0D-9C22-470A-A424-FD2B5046EE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128" y="2928937"/>
            <a:ext cx="7153275" cy="300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4401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F932F-AB0B-4EA7-A256-870CE11311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Variables, Constants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C3801E-B5D2-48E6-83F3-E8F0A5EC18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Constants have a value that doesn’t change</a:t>
            </a:r>
          </a:p>
          <a:p>
            <a:r>
              <a:rPr lang="en-US" dirty="0"/>
              <a:t>Constants and variables both have datatype and a name</a:t>
            </a:r>
          </a:p>
          <a:p>
            <a:r>
              <a:rPr lang="en-US" dirty="0"/>
              <a:t>Rules for names</a:t>
            </a:r>
          </a:p>
          <a:p>
            <a:pPr lvl="1"/>
            <a:r>
              <a:rPr lang="en-US" dirty="0"/>
              <a:t>Letter as first character</a:t>
            </a:r>
          </a:p>
          <a:p>
            <a:pPr lvl="1"/>
            <a:r>
              <a:rPr lang="en-US" dirty="0"/>
              <a:t>Don’t use disallowed characters like space, period, exclamation, @, &amp;, $, #</a:t>
            </a:r>
          </a:p>
          <a:p>
            <a:pPr lvl="1"/>
            <a:r>
              <a:rPr lang="en-US" dirty="0"/>
              <a:t>255 or fewer characters in length</a:t>
            </a:r>
          </a:p>
          <a:p>
            <a:pPr lvl="1"/>
            <a:r>
              <a:rPr lang="en-US" dirty="0"/>
              <a:t>Try to use names that make it clear what you use the variables for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82721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40B5EC-CD17-4CD1-8745-AE9647E9D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 types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0F151D-92CA-4A15-874E-4BCF25B5A1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DE507E-2456-4C4E-8CB2-126F4EA463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9674" y="109537"/>
            <a:ext cx="5724525" cy="6550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3350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B9C774-7466-4ACF-B8A8-A49C55E9D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 types, which to pick?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8C349F-2D32-472C-9C72-7801342B3A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6AAB70-C2E0-4E7D-A5CE-BAAE208F7E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687" y="1963606"/>
            <a:ext cx="7272338" cy="466814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357947C-8B6E-42C1-B7B9-A91696C106A6}"/>
              </a:ext>
            </a:extLst>
          </p:cNvPr>
          <p:cNvSpPr/>
          <p:nvPr/>
        </p:nvSpPr>
        <p:spPr>
          <a:xfrm>
            <a:off x="8724900" y="2562225"/>
            <a:ext cx="1304925" cy="38340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4578813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FD5565-3804-4D29-A038-259ACE247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Declaring a variable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8978ED-4C01-4054-ACFF-EE6123777B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D0C6BA-C3A6-4743-8905-636BBC329C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187" y="2205037"/>
            <a:ext cx="3700463" cy="13185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BF27DBE-BC4C-4925-B4F5-057998033A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268" y="3633131"/>
            <a:ext cx="5321244" cy="1234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5442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70DFB-1E87-44C8-82C4-9570DFFDA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Public and option explicit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522D52-EA2F-4409-AB79-E79804B9D9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Public makes variables available in the whole project</a:t>
            </a:r>
          </a:p>
          <a:p>
            <a:r>
              <a:rPr lang="en-US" dirty="0"/>
              <a:t>Use option explicit at the top of your code file to force you to declare every variable, otherwise VBA will make a new variable every time you use a new variable name in your code.</a:t>
            </a:r>
          </a:p>
          <a:p>
            <a:r>
              <a:rPr lang="en-US" dirty="0"/>
              <a:t>Why use option explicit?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5289071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F9ABD6-37CB-4CB1-85BF-1B9B39CE4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Assigning a value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0958DF-A035-4208-A61B-080D72AE5C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2008A8-2EB0-488B-9B42-46D67576A6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128" y="2205037"/>
            <a:ext cx="3319663" cy="1499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2198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696B64-E486-48BF-91EB-548E88C26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Excel cells and ranges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3F6AFF-9675-468D-BB6F-0569511373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Cells(3,2).Value = “Hello”</a:t>
            </a:r>
            <a:endParaRPr lang="en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8F5AED-9372-47FA-B351-B925754240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539" y="2286000"/>
            <a:ext cx="5000625" cy="14001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B223A3F-80ED-48E0-8BF6-7734FA587F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539" y="3714750"/>
            <a:ext cx="5067300" cy="174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15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C669F-5121-4011-8C2E-CF00DD2F2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 environment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347A80-AEA1-4CC9-AC87-22DBFCA3E7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https://labs3.virsoft.net/master-it/office/</a:t>
            </a:r>
          </a:p>
          <a:p>
            <a:r>
              <a:rPr lang="en-US" dirty="0"/>
              <a:t>Password: m@st3rittraining</a:t>
            </a:r>
          </a:p>
          <a:p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5634320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37D48-FBD5-4E83-A8D9-09B455EAB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 box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F61911-E6B6-47DD-903F-FDFEAF2248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70D08B-1ACD-4453-9221-7A5F6F66C8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399" y="2286000"/>
            <a:ext cx="5188527" cy="1600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962FBC5-C69E-4811-9ED3-EAF0E82A03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753" y="4200525"/>
            <a:ext cx="3162300" cy="1371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D1A1A84-8742-4330-A431-9D48B6BF53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9314" y="4200525"/>
            <a:ext cx="1409700" cy="142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9176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DA850-1E7F-42E4-93D0-23DFB291C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Converting string to numbers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5B6C3C-F16B-4B5D-9CD3-C1C8966CD8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712D2B-6F0F-479C-ABD5-828C383473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487" y="2157412"/>
            <a:ext cx="6549373" cy="1976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0833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89B0D-29D4-4EF0-B790-3AF1750FF1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calculations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0866C8-A32B-4814-9D75-7BEDBDCDEC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Operator precedence (</a:t>
            </a:r>
            <a:r>
              <a:rPr lang="en-US" dirty="0" err="1"/>
              <a:t>meneer</a:t>
            </a:r>
            <a:r>
              <a:rPr lang="en-US" dirty="0"/>
              <a:t> van dale </a:t>
            </a:r>
            <a:r>
              <a:rPr lang="en-US" dirty="0" err="1"/>
              <a:t>wacht</a:t>
            </a:r>
            <a:r>
              <a:rPr lang="en-US" dirty="0"/>
              <a:t> op </a:t>
            </a:r>
            <a:r>
              <a:rPr lang="en-US" dirty="0" err="1"/>
              <a:t>antwoord</a:t>
            </a:r>
            <a:r>
              <a:rPr lang="en-US" dirty="0"/>
              <a:t>)</a:t>
            </a:r>
            <a:endParaRPr lang="en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5EA6C5-CEEB-47E6-89A2-223DDEA36F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503" y="2190750"/>
            <a:ext cx="5910072" cy="3730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3339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5EA272-4BDF-41CC-A010-D7FB35172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calculations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5915A3-2EF7-4E01-96BB-54F1A4B93D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B9E2B7-C575-43C1-A79D-00697FB4A8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127" y="2281237"/>
            <a:ext cx="4530581" cy="2967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2247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D85E0-EE9A-4314-83CC-EDEEF23F8E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Format output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8FED3C-E8F2-43EA-8D1F-617A76D05A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Format(expression, style)</a:t>
            </a:r>
            <a:endParaRPr lang="en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D4E69B-FD56-44DE-8842-1289E25478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128" y="2962275"/>
            <a:ext cx="5262372" cy="3165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5973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A73D0-FA20-4E6A-9C51-38288181A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Format output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65B079-AFA9-4AA6-90EE-D32FE6A7A6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E6D87C-D69C-4D58-8C68-3242A25956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974" y="2286000"/>
            <a:ext cx="4161971" cy="21145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299EA0-D67E-493F-9E42-18DA35E194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3644" y="2681287"/>
            <a:ext cx="2537956" cy="299593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C12158A-2427-4F0B-9EA9-C8FBF346F3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075" y="5724845"/>
            <a:ext cx="4991100" cy="89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1531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98411C-9874-41FE-8E0C-46D4CC542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17B125-5B6A-484B-A499-B6C3F1E2B6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Page 35</a:t>
            </a:r>
            <a:endParaRPr lang="en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504EC4-766D-4D3F-ACC2-2D07ABCA7A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128" y="2871787"/>
            <a:ext cx="7162800" cy="3019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6365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20F3B6-3F5C-454C-9DBA-E6131C2AA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structures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429643-628D-49DB-B013-8023DB83A0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7D94F5-89CA-4048-9B55-3731B4A115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128" y="2252662"/>
            <a:ext cx="4943475" cy="23526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9CB8E72-13C5-410A-976B-2241CCA0BB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127" y="4638675"/>
            <a:ext cx="4943475" cy="200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8432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C0DC7D-D0AD-4EC3-90B8-DE188DED4B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If..then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EC9996-006C-41E1-8DA9-88C6108EAE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62D2AF-C347-4C7F-8895-5F84D0D41D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127" y="2285999"/>
            <a:ext cx="7444547" cy="189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6448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D862E-6E41-409B-A400-6038AAFD2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If..then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AC4FBD-7718-4D83-9D12-F1747AD05B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94C8EE-D98B-4B9E-A7FC-6EDF9FB9C3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128" y="2286000"/>
            <a:ext cx="5662422" cy="3047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8514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74BAFC-9E6C-4A64-9ECA-87AC0E944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VBA, Why use it?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55644A-78BC-449D-B8F3-CB45BD904F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Extend the normal Excel functionality</a:t>
            </a:r>
          </a:p>
          <a:p>
            <a:r>
              <a:rPr lang="en-US" dirty="0"/>
              <a:t>Performance</a:t>
            </a:r>
          </a:p>
          <a:p>
            <a:r>
              <a:rPr lang="en-US" dirty="0"/>
              <a:t>Use Loops and programming logic </a:t>
            </a:r>
          </a:p>
          <a:p>
            <a:r>
              <a:rPr lang="en-US" dirty="0"/>
              <a:t>Typical start by recording a Macro to discover VBA</a:t>
            </a:r>
          </a:p>
          <a:p>
            <a:r>
              <a:rPr lang="en-US" dirty="0"/>
              <a:t>Logical next step after mastering Excel</a:t>
            </a:r>
          </a:p>
          <a:p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358159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16283D-7F72-49F6-B1C4-649D03A5A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If..then..else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C492AD-8922-435C-8E3F-B6AE695D63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D3992F-2B27-4114-9D34-7946B1301A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128" y="2286000"/>
            <a:ext cx="5671947" cy="4169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0562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3152B-0E0A-428C-A752-3CFFC0C4C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If..then..else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436E93-E865-4950-8CB2-A497E9A144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228036-DCFC-4A30-A470-FACC2E839B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128" y="2271712"/>
            <a:ext cx="5526245" cy="29384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D38A3D4-A5E4-4DF1-AE89-C143D1C9E7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212" y="5411343"/>
            <a:ext cx="5038725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0416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BD753F-23E0-4609-83AC-962510A1C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 case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E0EE99-FB29-4B12-8716-E27E868FBA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C54A91-EF7C-47F1-AB77-94BAFA3B0E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128" y="2286000"/>
            <a:ext cx="6940321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3251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86E52C-53B0-4D1E-9A65-3EDC2E50E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 case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E9E457-85C6-4F65-98DB-86AF2C347D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8FFC95-37C3-44AF-9BB5-F7C003BC8B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127" y="2286000"/>
            <a:ext cx="5690997" cy="3643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1983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6B3B54-D00E-42A7-A885-9776435E9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 case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84C8C9-4B9F-4FF7-B020-70BA182DA9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C37F59-CB76-431E-BD07-6B30A5820B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128" y="2286000"/>
            <a:ext cx="5751939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8199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F590FA-7DB6-4D59-8691-C71E4BE19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validation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47DE9D-6563-474A-B151-960D2CA6BB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Required value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Numeric value</a:t>
            </a:r>
            <a:endParaRPr lang="en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AA076C-3CFC-4D77-9899-E0B62C9D59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128" y="2709862"/>
            <a:ext cx="4150210" cy="12144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0C5077-4843-499E-8453-97380F44EB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128" y="4786312"/>
            <a:ext cx="3776472" cy="1266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078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0F2867-038E-4507-9F6E-25383C78F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and or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C8A5BA-D929-4AB3-A64E-81308DDB03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0A7A16-CB59-400F-B892-88AF69E75B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127" y="2285999"/>
            <a:ext cx="5194719" cy="13430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58E9B9C-3E32-4C72-9563-45A0C55091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4424" y="3830191"/>
            <a:ext cx="4714875" cy="1551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6896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516727-61F9-489C-8120-C7475ECF1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151950-4BD1-4744-AF45-A7240898F1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Page 48</a:t>
            </a:r>
            <a:endParaRPr lang="en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6B7805-9F2E-473F-9671-E981699799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128" y="2902267"/>
            <a:ext cx="7124700" cy="279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36454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9CAA3D-C731-44BD-AF7A-530AD4CCDC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Loops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896DA3-EF6E-4241-97AE-3EBE4C7E4D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Used to perform operations a number of times, or until a condition is met</a:t>
            </a:r>
          </a:p>
          <a:p>
            <a:r>
              <a:rPr lang="en-US" dirty="0"/>
              <a:t>For instance</a:t>
            </a:r>
          </a:p>
          <a:p>
            <a:pPr lvl="1"/>
            <a:r>
              <a:rPr lang="en-US" dirty="0"/>
              <a:t>Count to 100</a:t>
            </a:r>
          </a:p>
          <a:p>
            <a:pPr lvl="1"/>
            <a:r>
              <a:rPr lang="en-US" dirty="0"/>
              <a:t>Check values till you find a value of 0</a:t>
            </a:r>
          </a:p>
          <a:p>
            <a:pPr lvl="1"/>
            <a:r>
              <a:rPr lang="en-US" dirty="0"/>
              <a:t>Check cells till you find a value</a:t>
            </a:r>
          </a:p>
          <a:p>
            <a:pPr lvl="1"/>
            <a:r>
              <a:rPr lang="en-US" dirty="0"/>
              <a:t>Open an input box till the user enters a valid value</a:t>
            </a:r>
          </a:p>
          <a:p>
            <a:pPr lvl="1"/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03107954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6671E5-DF3B-4AB0-A3B9-9E269A0A85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For..next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406E32-57B7-484E-9332-70A4B2C4B6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B3DA2D-8405-4117-A076-169CC74FFF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502" y="2285999"/>
            <a:ext cx="3195447" cy="2058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2814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FA293E-CFF2-426E-A4C7-D45A207DF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VBA Editor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A5E4E9-8AD1-478C-A7E3-EF50749C89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Never really changed, so a bit outdated</a:t>
            </a:r>
          </a:p>
          <a:p>
            <a:r>
              <a:rPr lang="en-US" dirty="0"/>
              <a:t>Microsoft envisioned everybody using .NET to extend Office functionality</a:t>
            </a:r>
          </a:p>
          <a:p>
            <a:r>
              <a:rPr lang="en-US" dirty="0"/>
              <a:t>Tools to run programs, debug programs</a:t>
            </a:r>
          </a:p>
          <a:p>
            <a:r>
              <a:rPr lang="en-US" dirty="0"/>
              <a:t>Structured overview of the different Modules</a:t>
            </a:r>
          </a:p>
          <a:p>
            <a:r>
              <a:rPr lang="en-US" dirty="0"/>
              <a:t>(May need to be Enabled in File-Options-Customize Ribbon)</a:t>
            </a:r>
          </a:p>
          <a:p>
            <a:r>
              <a:rPr lang="en-US" dirty="0"/>
              <a:t>ALT+F11</a:t>
            </a:r>
          </a:p>
          <a:p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43051734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DD1D62-F7B8-46E1-827A-3E2728DF3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Do..loop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0817BF-1B0F-4127-950F-D3438C8942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Loop while the condition is true</a:t>
            </a:r>
            <a:endParaRPr lang="en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3EBD30-3E17-4434-8C13-B9EBE71CB3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" y="2719387"/>
            <a:ext cx="3623895" cy="2862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07577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7AF55-B78D-4E75-A06F-93354BECA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Do..loop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ED41B5-6F1D-4D18-9C72-ADDEF95D7A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Loop until a condition becomes true</a:t>
            </a:r>
            <a:endParaRPr lang="en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2A7948-19F7-413E-84D5-5CD0AFEB18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128" y="2762250"/>
            <a:ext cx="3747897" cy="297525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E9F5414-292B-47A0-AF15-B93478DEC400}"/>
              </a:ext>
            </a:extLst>
          </p:cNvPr>
          <p:cNvSpPr txBox="1"/>
          <p:nvPr/>
        </p:nvSpPr>
        <p:spPr>
          <a:xfrm>
            <a:off x="1600200" y="3190875"/>
            <a:ext cx="4857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until</a:t>
            </a:r>
            <a:endParaRPr lang="en-NL" sz="1400" dirty="0"/>
          </a:p>
        </p:txBody>
      </p:sp>
    </p:spTree>
    <p:extLst>
      <p:ext uri="{BB962C8B-B14F-4D97-AF65-F5344CB8AC3E}">
        <p14:creationId xmlns:p14="http://schemas.microsoft.com/office/powerpoint/2010/main" val="335989240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32E3D2-EBF8-42BB-9CF2-A8FB0D59D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</a:t>
            </a:r>
            <a:r>
              <a:rPr lang="en-US" dirty="0" err="1"/>
              <a:t>Hoger</a:t>
            </a:r>
            <a:r>
              <a:rPr lang="en-US" dirty="0"/>
              <a:t> lager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B5FDEA-A188-4088-81FD-BD2358B819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CCA706-8E3C-4F85-9E5E-4CFCE83CF6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5950" y="223837"/>
            <a:ext cx="6496050" cy="56673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A1F5C33-B25C-435A-B665-EB2A839500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24025"/>
            <a:ext cx="6851507" cy="4368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53026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7D7B43-97D8-4F8F-B029-D4E4C9D1A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excercise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0A6876-6150-4CB8-8610-BF9353C677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Page 58</a:t>
            </a:r>
            <a:endParaRPr lang="en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48129A-2A13-4481-BC9D-D3DB1DA1F1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128" y="2859405"/>
            <a:ext cx="7086600" cy="287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32782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2664C-61AE-44F2-8C3C-525F27CC8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Exercises module 1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352226-256A-4A14-B506-01AC48960C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Extra exercises at the back of the chapter</a:t>
            </a:r>
          </a:p>
          <a:p>
            <a:r>
              <a:rPr lang="en-US" dirty="0"/>
              <a:t>Library budget</a:t>
            </a:r>
          </a:p>
          <a:p>
            <a:r>
              <a:rPr lang="en-US" dirty="0"/>
              <a:t>Sun Lake Hardware Rentals</a:t>
            </a:r>
          </a:p>
          <a:p>
            <a:r>
              <a:rPr lang="en-US" dirty="0"/>
              <a:t>Food Service Company</a:t>
            </a:r>
          </a:p>
          <a:p>
            <a:r>
              <a:rPr lang="en-US" dirty="0"/>
              <a:t>Car Payment Calculation</a:t>
            </a:r>
          </a:p>
          <a:p>
            <a:r>
              <a:rPr lang="en-US" dirty="0"/>
              <a:t>Capstone </a:t>
            </a:r>
            <a:r>
              <a:rPr lang="en-US" dirty="0" err="1"/>
              <a:t>Excercise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397804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31225-2CB3-4C1B-B521-2EB975393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Subs and functions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876527-A404-405C-A11B-E8026A5FB6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are two kinds of methods in VBA: Subs and Functions</a:t>
            </a:r>
          </a:p>
          <a:p>
            <a:r>
              <a:rPr lang="en-US" dirty="0"/>
              <a:t>Subs don’t return a value </a:t>
            </a:r>
          </a:p>
          <a:p>
            <a:r>
              <a:rPr lang="en-US" dirty="0"/>
              <a:t>Functions do return a value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60284641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D3355-B956-4AAE-A94B-E868AF79A3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Blackbox exercise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C4CFF1-079C-4525-8A15-83C6475624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Procedure die </a:t>
            </a:r>
            <a:r>
              <a:rPr lang="en-US" dirty="0" err="1"/>
              <a:t>een</a:t>
            </a:r>
            <a:r>
              <a:rPr lang="en-US" dirty="0"/>
              <a:t> email </a:t>
            </a:r>
            <a:r>
              <a:rPr lang="en-US" dirty="0" err="1"/>
              <a:t>stuurt</a:t>
            </a:r>
            <a:r>
              <a:rPr lang="en-US" dirty="0"/>
              <a:t> </a:t>
            </a:r>
            <a:r>
              <a:rPr lang="en-US" dirty="0" err="1"/>
              <a:t>naar</a:t>
            </a:r>
            <a:r>
              <a:rPr lang="en-US" dirty="0"/>
              <a:t> </a:t>
            </a:r>
            <a:r>
              <a:rPr lang="en-US" dirty="0" err="1"/>
              <a:t>mensen</a:t>
            </a:r>
            <a:r>
              <a:rPr lang="en-US" dirty="0"/>
              <a:t> op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lijst</a:t>
            </a:r>
            <a:endParaRPr lang="en-US" dirty="0"/>
          </a:p>
          <a:p>
            <a:r>
              <a:rPr lang="en-US" dirty="0"/>
              <a:t>Procedure die het </a:t>
            </a:r>
            <a:r>
              <a:rPr lang="en-US" dirty="0" err="1"/>
              <a:t>aantal</a:t>
            </a:r>
            <a:r>
              <a:rPr lang="en-US" dirty="0"/>
              <a:t> orders </a:t>
            </a:r>
            <a:r>
              <a:rPr lang="en-US" dirty="0" err="1"/>
              <a:t>geeft</a:t>
            </a:r>
            <a:r>
              <a:rPr lang="en-US" dirty="0"/>
              <a:t> </a:t>
            </a:r>
            <a:r>
              <a:rPr lang="en-US" dirty="0" err="1"/>
              <a:t>dat</a:t>
            </a:r>
            <a:r>
              <a:rPr lang="en-US" dirty="0"/>
              <a:t> open </a:t>
            </a:r>
            <a:r>
              <a:rPr lang="en-US" dirty="0" err="1"/>
              <a:t>staat</a:t>
            </a:r>
            <a:r>
              <a:rPr lang="en-US" dirty="0"/>
              <a:t> </a:t>
            </a:r>
            <a:r>
              <a:rPr lang="en-US" dirty="0" err="1"/>
              <a:t>voor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verkoper</a:t>
            </a:r>
            <a:endParaRPr lang="en-US" dirty="0"/>
          </a:p>
          <a:p>
            <a:r>
              <a:rPr lang="en-US" dirty="0"/>
              <a:t>Procedure die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foto</a:t>
            </a:r>
            <a:r>
              <a:rPr lang="en-US" dirty="0"/>
              <a:t> </a:t>
            </a:r>
            <a:r>
              <a:rPr lang="en-US" dirty="0" err="1"/>
              <a:t>inleest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deze</a:t>
            </a:r>
            <a:r>
              <a:rPr lang="en-US" dirty="0"/>
              <a:t> </a:t>
            </a:r>
            <a:r>
              <a:rPr lang="en-US" dirty="0" err="1"/>
              <a:t>converteert</a:t>
            </a:r>
            <a:r>
              <a:rPr lang="en-US" dirty="0"/>
              <a:t> </a:t>
            </a:r>
            <a:r>
              <a:rPr lang="en-US" dirty="0" err="1"/>
              <a:t>naar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zwart</a:t>
            </a:r>
            <a:r>
              <a:rPr lang="en-US" dirty="0"/>
              <a:t>-wit </a:t>
            </a:r>
            <a:r>
              <a:rPr lang="en-US" dirty="0" err="1"/>
              <a:t>foto</a:t>
            </a:r>
            <a:endParaRPr lang="en-US" dirty="0"/>
          </a:p>
          <a:p>
            <a:r>
              <a:rPr lang="en-US" dirty="0"/>
              <a:t>Procedure die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gebruiker</a:t>
            </a:r>
            <a:r>
              <a:rPr lang="en-US" dirty="0"/>
              <a:t> </a:t>
            </a:r>
            <a:r>
              <a:rPr lang="en-US" dirty="0" err="1"/>
              <a:t>vraagt</a:t>
            </a:r>
            <a:r>
              <a:rPr lang="en-US" dirty="0"/>
              <a:t> om 5 </a:t>
            </a:r>
            <a:r>
              <a:rPr lang="en-US" dirty="0" err="1"/>
              <a:t>getallen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hier</a:t>
            </a:r>
            <a:r>
              <a:rPr lang="en-US" dirty="0"/>
              <a:t> het </a:t>
            </a:r>
            <a:r>
              <a:rPr lang="en-US" dirty="0" err="1"/>
              <a:t>gemiddelde</a:t>
            </a:r>
            <a:r>
              <a:rPr lang="en-US" dirty="0"/>
              <a:t> van </a:t>
            </a:r>
            <a:r>
              <a:rPr lang="en-US" dirty="0" err="1"/>
              <a:t>teruggeeft</a:t>
            </a:r>
            <a:endParaRPr lang="en-US" dirty="0"/>
          </a:p>
          <a:p>
            <a:r>
              <a:rPr lang="en-US" dirty="0"/>
              <a:t>Procedure die van </a:t>
            </a:r>
            <a:r>
              <a:rPr lang="en-US" dirty="0" err="1"/>
              <a:t>een</a:t>
            </a:r>
            <a:r>
              <a:rPr lang="en-US" dirty="0"/>
              <a:t> integer </a:t>
            </a:r>
            <a:r>
              <a:rPr lang="en-US" dirty="0" err="1"/>
              <a:t>een</a:t>
            </a:r>
            <a:r>
              <a:rPr lang="en-US" dirty="0"/>
              <a:t> string </a:t>
            </a:r>
            <a:r>
              <a:rPr lang="en-US" dirty="0" err="1"/>
              <a:t>maakt</a:t>
            </a:r>
            <a:r>
              <a:rPr lang="en-US" dirty="0"/>
              <a:t>, </a:t>
            </a:r>
            <a:r>
              <a:rPr lang="en-US" dirty="0" err="1"/>
              <a:t>dus</a:t>
            </a:r>
            <a:r>
              <a:rPr lang="en-US" dirty="0"/>
              <a:t> 11 -&gt; elf</a:t>
            </a:r>
          </a:p>
          <a:p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5097853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3A35D-1E44-4854-A7D5-ED7922D49A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11C459-FB1F-4796-BF70-7E0FF02D34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Sub Name ()</a:t>
            </a:r>
          </a:p>
          <a:p>
            <a:r>
              <a:rPr lang="en-US" dirty="0"/>
              <a:t>End Sub</a:t>
            </a:r>
          </a:p>
          <a:p>
            <a:endParaRPr lang="en-US" dirty="0"/>
          </a:p>
          <a:p>
            <a:r>
              <a:rPr lang="en-US" dirty="0"/>
              <a:t>Sub Name(</a:t>
            </a:r>
            <a:r>
              <a:rPr lang="en-US" dirty="0" err="1"/>
              <a:t>leeftijd</a:t>
            </a:r>
            <a:r>
              <a:rPr lang="en-US" dirty="0"/>
              <a:t> as integer)</a:t>
            </a:r>
          </a:p>
          <a:p>
            <a:r>
              <a:rPr lang="en-US" dirty="0"/>
              <a:t>End sub</a:t>
            </a:r>
          </a:p>
          <a:p>
            <a:endParaRPr lang="en-US" dirty="0"/>
          </a:p>
          <a:p>
            <a:r>
              <a:rPr lang="en-US" dirty="0"/>
              <a:t>Call Name(1, 2)</a:t>
            </a:r>
          </a:p>
          <a:p>
            <a:r>
              <a:rPr lang="en-US" dirty="0"/>
              <a:t>Name 1, 2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54995699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3DC9F9-DED1-41C4-8522-0ABB2FC52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0593CA-704E-47E1-B898-2264B21B7A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Function Name()</a:t>
            </a:r>
          </a:p>
          <a:p>
            <a:pPr marL="128016" lvl="1" indent="0">
              <a:buNone/>
            </a:pPr>
            <a:r>
              <a:rPr lang="en-US" dirty="0"/>
              <a:t>Name = “value”</a:t>
            </a:r>
          </a:p>
          <a:p>
            <a:r>
              <a:rPr lang="en-US" dirty="0"/>
              <a:t>End Function</a:t>
            </a:r>
          </a:p>
          <a:p>
            <a:endParaRPr lang="en-US" dirty="0"/>
          </a:p>
          <a:p>
            <a:r>
              <a:rPr lang="en-US" dirty="0"/>
              <a:t>Function Name (</a:t>
            </a:r>
            <a:r>
              <a:rPr lang="en-US" dirty="0" err="1"/>
              <a:t>Leeftijd</a:t>
            </a:r>
            <a:r>
              <a:rPr lang="en-US" dirty="0"/>
              <a:t> as integer)</a:t>
            </a:r>
          </a:p>
          <a:p>
            <a:pPr lvl="1"/>
            <a:r>
              <a:rPr lang="en-US" dirty="0"/>
              <a:t>Name  = “value”</a:t>
            </a:r>
          </a:p>
          <a:p>
            <a:r>
              <a:rPr lang="en-US" dirty="0"/>
              <a:t>End Function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52895171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0FD16-E250-4E43-8968-D0AE6885E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functions from Excel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FBB7C9-F772-4040-BC3B-C41824D660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In Excel cells: =</a:t>
            </a:r>
            <a:r>
              <a:rPr lang="en-US" dirty="0" err="1"/>
              <a:t>GetFullName</a:t>
            </a:r>
            <a:r>
              <a:rPr lang="en-US" dirty="0"/>
              <a:t>(A1, B1)</a:t>
            </a:r>
            <a:endParaRPr lang="en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7335CC-82D0-4C99-8FC2-DB1A8FA22D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128" y="2077594"/>
            <a:ext cx="4457700" cy="2695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5585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F824FD-1228-453B-85EB-704C9B2D5D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VBA Editor Window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D83A07-5271-4A71-B27B-A15AD9480F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B4BC127-8094-4387-9F2E-FB67FDDBEF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4025" y="2219325"/>
            <a:ext cx="6972300" cy="4409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03697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0EBFF-3928-4D53-B316-ADA2B51F1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50CEBE-3F62-449E-A095-AF30FACB35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Maak </a:t>
            </a:r>
            <a:r>
              <a:rPr lang="en-US" dirty="0" err="1"/>
              <a:t>een</a:t>
            </a:r>
            <a:r>
              <a:rPr lang="en-US" dirty="0"/>
              <a:t> Function die we in Excel </a:t>
            </a:r>
            <a:r>
              <a:rPr lang="en-US" dirty="0" err="1"/>
              <a:t>kunnen</a:t>
            </a:r>
            <a:r>
              <a:rPr lang="en-US" dirty="0"/>
              <a:t> </a:t>
            </a:r>
            <a:r>
              <a:rPr lang="en-US" dirty="0" err="1"/>
              <a:t>gebruiken</a:t>
            </a:r>
            <a:endParaRPr lang="en-US" dirty="0"/>
          </a:p>
          <a:p>
            <a:r>
              <a:rPr lang="en-US" dirty="0"/>
              <a:t>De </a:t>
            </a:r>
            <a:r>
              <a:rPr lang="en-US" dirty="0" err="1"/>
              <a:t>functie</a:t>
            </a:r>
            <a:r>
              <a:rPr lang="en-US" dirty="0"/>
              <a:t> </a:t>
            </a:r>
            <a:r>
              <a:rPr lang="en-US" dirty="0" err="1"/>
              <a:t>heeft</a:t>
            </a:r>
            <a:r>
              <a:rPr lang="en-US" dirty="0"/>
              <a:t> </a:t>
            </a:r>
            <a:r>
              <a:rPr lang="en-US" dirty="0" err="1"/>
              <a:t>als</a:t>
            </a:r>
            <a:r>
              <a:rPr lang="en-US" dirty="0"/>
              <a:t> output KOP of MUNT</a:t>
            </a:r>
            <a:endParaRPr lang="en-NL" dirty="0"/>
          </a:p>
        </p:txBody>
      </p:sp>
      <p:pic>
        <p:nvPicPr>
          <p:cNvPr id="1028" name="Picture 4" descr="Kop of munt: de ondoorgrondelijkheid van kansen - Cardano - NL">
            <a:extLst>
              <a:ext uri="{FF2B5EF4-FFF2-40B4-BE49-F238E27FC236}">
                <a16:creationId xmlns:a16="http://schemas.microsoft.com/office/drawing/2014/main" id="{E6441511-EA32-489B-AAAD-3DB0CB165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2125" y="3362325"/>
            <a:ext cx="4048125" cy="227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384282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DDB82-8609-414D-A166-853F219C9C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Arrays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214735-2B0A-4CE5-8A9C-0D72A88BED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Array as variables that hold  multiple values of the same type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Use </a:t>
            </a:r>
            <a:r>
              <a:rPr lang="en-US" dirty="0" err="1"/>
              <a:t>ReDim</a:t>
            </a:r>
            <a:r>
              <a:rPr lang="en-US" dirty="0"/>
              <a:t> to assign a new length</a:t>
            </a:r>
          </a:p>
          <a:p>
            <a:endParaRPr lang="en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DEA2E7-7E26-450A-822F-ED0D785C19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128" y="3126105"/>
            <a:ext cx="6600825" cy="1171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92424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72330F-68C0-4981-B088-C869E3A4E9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Arrays changing lower bound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51129E-5EDD-450E-801B-DD94A9E837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ACB8E0-31B9-49AE-B488-F8DFFDB82E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2343150"/>
            <a:ext cx="6400800" cy="10858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3C92427-2004-4975-B09D-CC7954A16A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3821430"/>
            <a:ext cx="6343650" cy="104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20280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DF15CC-6AA2-4658-B4F2-B6687F5B8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Storing Variant values in arrays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AC6C01-4854-4CDC-BCB0-ED837EA411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328178-02B8-44AE-B902-FAF8BDEC70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128" y="2286000"/>
            <a:ext cx="6391275" cy="15906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4E9ACD9-394C-45A7-936C-671455F15A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128" y="4219575"/>
            <a:ext cx="6362700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13378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604E20-A73B-46EC-AB5B-DF6C01D33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Arrays and loops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DBA1E7-4B9E-4081-800D-35EE238F89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70DBE0-4FC3-46F6-9A8A-3C2DFC8811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128" y="2286000"/>
            <a:ext cx="641985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08877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106DC-1EFD-4CA9-89CD-F0C2FC4E1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</a:t>
            </a:r>
            <a:r>
              <a:rPr lang="en-US" dirty="0" err="1"/>
              <a:t>each..next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F6B9E5-F1A2-48F2-830E-9CF220829D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4B033C-2B3C-4E81-B7BC-6497CDE7CC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128" y="2278380"/>
            <a:ext cx="6172200" cy="2019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136246E-D81A-48BC-AC8D-FEF656319B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2328" y="4773169"/>
            <a:ext cx="641985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48503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2D1118-F3C9-4152-A989-1FF406E687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7D90EA-7120-4B70-8367-D55F85FE6C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28514596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55DA1D-173A-4622-BBD8-C706CC3F54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Kop of munt </a:t>
            </a:r>
            <a:r>
              <a:rPr lang="en-US" dirty="0" err="1"/>
              <a:t>vervolg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5A714B-3A59-4581-B99C-F495CE6C6C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Vul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lijst</a:t>
            </a:r>
            <a:r>
              <a:rPr lang="en-US" dirty="0"/>
              <a:t> met de </a:t>
            </a:r>
            <a:r>
              <a:rPr lang="en-US" dirty="0" err="1"/>
              <a:t>uitkomst</a:t>
            </a:r>
            <a:r>
              <a:rPr lang="en-US" dirty="0"/>
              <a:t> van 50 </a:t>
            </a:r>
            <a:r>
              <a:rPr lang="en-US" dirty="0" err="1"/>
              <a:t>keer</a:t>
            </a:r>
            <a:r>
              <a:rPr lang="en-US" dirty="0"/>
              <a:t> </a:t>
            </a:r>
            <a:r>
              <a:rPr lang="en-US" dirty="0" err="1"/>
              <a:t>aanroepen</a:t>
            </a:r>
            <a:endParaRPr lang="en-US" dirty="0"/>
          </a:p>
          <a:p>
            <a:r>
              <a:rPr lang="en-US" dirty="0"/>
              <a:t>Van de </a:t>
            </a:r>
            <a:r>
              <a:rPr lang="en-US" dirty="0" err="1"/>
              <a:t>functie</a:t>
            </a:r>
            <a:r>
              <a:rPr lang="en-US" dirty="0"/>
              <a:t> </a:t>
            </a:r>
            <a:r>
              <a:rPr lang="en-US" dirty="0" err="1"/>
              <a:t>KopOfMunt</a:t>
            </a:r>
            <a:r>
              <a:rPr lang="en-US" dirty="0"/>
              <a:t>()</a:t>
            </a:r>
          </a:p>
          <a:p>
            <a:endParaRPr lang="en-US" dirty="0"/>
          </a:p>
          <a:p>
            <a:r>
              <a:rPr lang="en-US" dirty="0" err="1"/>
              <a:t>Functie</a:t>
            </a:r>
            <a:r>
              <a:rPr lang="en-US" dirty="0"/>
              <a:t> met input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lijst</a:t>
            </a:r>
            <a:r>
              <a:rPr lang="en-US" dirty="0"/>
              <a:t> van </a:t>
            </a:r>
            <a:r>
              <a:rPr lang="en-US" dirty="0" err="1"/>
              <a:t>kopofmunten</a:t>
            </a:r>
            <a:r>
              <a:rPr lang="en-US" dirty="0"/>
              <a:t> die </a:t>
            </a:r>
            <a:r>
              <a:rPr lang="en-US" dirty="0" err="1"/>
              <a:t>telt</a:t>
            </a:r>
            <a:r>
              <a:rPr lang="en-US" dirty="0"/>
              <a:t> </a:t>
            </a:r>
          </a:p>
          <a:p>
            <a:r>
              <a:rPr lang="en-US" dirty="0"/>
              <a:t>Hoe </a:t>
            </a:r>
            <a:r>
              <a:rPr lang="en-US" dirty="0" err="1"/>
              <a:t>vaak</a:t>
            </a:r>
            <a:r>
              <a:rPr lang="en-US" dirty="0"/>
              <a:t> kop </a:t>
            </a:r>
            <a:r>
              <a:rPr lang="en-US" dirty="0" err="1"/>
              <a:t>voorkomt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dit</a:t>
            </a:r>
            <a:r>
              <a:rPr lang="en-US" dirty="0"/>
              <a:t> </a:t>
            </a:r>
            <a:r>
              <a:rPr lang="en-US" dirty="0" err="1"/>
              <a:t>teruggeeft</a:t>
            </a:r>
            <a:endParaRPr lang="en-NL" dirty="0"/>
          </a:p>
        </p:txBody>
      </p:sp>
      <p:pic>
        <p:nvPicPr>
          <p:cNvPr id="4" name="Picture 4" descr="Kop of munt: de ondoorgrondelijkheid van kansen - Cardano - NL">
            <a:extLst>
              <a:ext uri="{FF2B5EF4-FFF2-40B4-BE49-F238E27FC236}">
                <a16:creationId xmlns:a16="http://schemas.microsoft.com/office/drawing/2014/main" id="{2E215221-D57C-4080-987E-A4F37C4DB9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4275" y="2084832"/>
            <a:ext cx="4048125" cy="227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B1AF595-815C-4823-A3DD-51DD3CBCF2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9999" y="4668582"/>
            <a:ext cx="3667125" cy="19430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D707332-FAF9-41DA-B290-EBC1B2032C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5929" y="4857750"/>
            <a:ext cx="3886200" cy="18288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D6E6F03-F858-4434-9B2D-0F9272C4A5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33800" y="4834128"/>
            <a:ext cx="3200400" cy="16764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CDB603E-0809-493F-B885-84C49B17714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29562" y="94107"/>
            <a:ext cx="4086225" cy="1990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65428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EE2BE-8EE9-4D76-9E3D-2A4E9CAE92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</a:t>
            </a:r>
            <a:r>
              <a:rPr lang="en-US" dirty="0" err="1"/>
              <a:t>vervolg</a:t>
            </a:r>
            <a:r>
              <a:rPr lang="en-US" dirty="0"/>
              <a:t> </a:t>
            </a:r>
            <a:r>
              <a:rPr lang="en-US" dirty="0" err="1"/>
              <a:t>Kaarten</a:t>
            </a:r>
            <a:r>
              <a:rPr lang="en-US" dirty="0"/>
              <a:t> </a:t>
            </a:r>
            <a:r>
              <a:rPr lang="en-US" dirty="0" err="1"/>
              <a:t>kleur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055D1D-4FEE-4689-8FC2-A783BEB0F1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Verander</a:t>
            </a:r>
            <a:r>
              <a:rPr lang="en-US" dirty="0"/>
              <a:t> de </a:t>
            </a:r>
            <a:r>
              <a:rPr lang="en-US" dirty="0" err="1"/>
              <a:t>uitkomst</a:t>
            </a:r>
            <a:r>
              <a:rPr lang="en-US" dirty="0"/>
              <a:t> van de </a:t>
            </a:r>
            <a:r>
              <a:rPr lang="en-US" dirty="0" err="1"/>
              <a:t>vorige</a:t>
            </a:r>
            <a:r>
              <a:rPr lang="en-US" dirty="0"/>
              <a:t> </a:t>
            </a:r>
            <a:r>
              <a:rPr lang="en-US" dirty="0" err="1"/>
              <a:t>oefening</a:t>
            </a:r>
            <a:r>
              <a:rPr lang="en-US" dirty="0"/>
              <a:t>, </a:t>
            </a:r>
            <a:r>
              <a:rPr lang="en-US" dirty="0" err="1"/>
              <a:t>zodat</a:t>
            </a:r>
            <a:r>
              <a:rPr lang="en-US" dirty="0"/>
              <a:t> er in </a:t>
            </a:r>
            <a:r>
              <a:rPr lang="en-US" dirty="0" err="1"/>
              <a:t>plaat</a:t>
            </a:r>
            <a:r>
              <a:rPr lang="en-US" dirty="0"/>
              <a:t> van KOP of MUNT</a:t>
            </a:r>
          </a:p>
          <a:p>
            <a:r>
              <a:rPr lang="en-US" dirty="0"/>
              <a:t>KLAVEREN, RUITEN, HARTEN, SCHOPPEN de </a:t>
            </a:r>
            <a:r>
              <a:rPr lang="en-US" dirty="0" err="1"/>
              <a:t>mogelijk</a:t>
            </a:r>
            <a:r>
              <a:rPr lang="en-US" dirty="0"/>
              <a:t> </a:t>
            </a:r>
            <a:r>
              <a:rPr lang="en-US" dirty="0" err="1"/>
              <a:t>waarden</a:t>
            </a:r>
            <a:r>
              <a:rPr lang="en-US" dirty="0"/>
              <a:t> </a:t>
            </a:r>
            <a:r>
              <a:rPr lang="en-US" dirty="0" err="1"/>
              <a:t>zijn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Tel hoe </a:t>
            </a:r>
            <a:r>
              <a:rPr lang="en-US" dirty="0" err="1"/>
              <a:t>vaak</a:t>
            </a:r>
            <a:r>
              <a:rPr lang="en-US" dirty="0"/>
              <a:t> SCHOPPEN </a:t>
            </a:r>
            <a:r>
              <a:rPr lang="en-US" dirty="0" err="1"/>
              <a:t>voorkomt</a:t>
            </a:r>
            <a:endParaRPr lang="en-NL" dirty="0"/>
          </a:p>
        </p:txBody>
      </p:sp>
      <p:pic>
        <p:nvPicPr>
          <p:cNvPr id="2050" name="Picture 2" descr="Learn The Suits, Cards, Values | Beginner's Step-by-Step Guide to Playing  Poker | Guides">
            <a:extLst>
              <a:ext uri="{FF2B5EF4-FFF2-40B4-BE49-F238E27FC236}">
                <a16:creationId xmlns:a16="http://schemas.microsoft.com/office/drawing/2014/main" id="{5B066B2D-1F19-4F18-92ED-640401857C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8699" y="3429000"/>
            <a:ext cx="7229475" cy="3007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784764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C90C6F-A95F-4578-BC67-35923F6AD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Multidimensional arrays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FF6826-9E53-4690-BD93-29E6BB2325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FAB332-737E-4B14-B651-03964D52A9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128" y="2286000"/>
            <a:ext cx="6200775" cy="10096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B67D6AC-FC68-43FC-B061-0CB89DE6F6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128" y="3524252"/>
            <a:ext cx="6315075" cy="279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2500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089C8D-6AA2-43C5-9E1F-7776B59B7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Help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B899E4-E443-41FE-8F12-AA00FC8F43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Select a keyword and press F1 for the help files related to the selected item</a:t>
            </a:r>
            <a:endParaRPr lang="en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F5DF9C-C58D-44F1-AB04-4517BE7444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128" y="2681287"/>
            <a:ext cx="6600825" cy="370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00014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01A9AF-D411-4414-BE35-100B43228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Excel ranges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1334DF-2E77-48DE-B3B2-CF2F1730C2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range is a list of cells in excel</a:t>
            </a:r>
          </a:p>
          <a:p>
            <a:r>
              <a:rPr lang="en-US" dirty="0"/>
              <a:t>Range(“A1:A10”)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00204264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A71A6-60E2-4221-92A2-1BD86FB2D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Excel range to array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01765B-60D1-4D7F-AFF4-ACC005AECC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85D40E-62CA-4825-850D-03FC9E4D6D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128" y="2286000"/>
            <a:ext cx="4914900" cy="255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99809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C9FEA9-9B2C-49F9-9C44-D32A8AE66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MSGBOX met al </a:t>
            </a:r>
            <a:r>
              <a:rPr lang="en-US" dirty="0" err="1"/>
              <a:t>onze</a:t>
            </a:r>
            <a:r>
              <a:rPr lang="en-US" dirty="0"/>
              <a:t> </a:t>
            </a:r>
            <a:r>
              <a:rPr lang="en-US" dirty="0" err="1"/>
              <a:t>namen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E70B4E-E77B-44F2-9135-9B8EE5058D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Zet</a:t>
            </a:r>
            <a:r>
              <a:rPr lang="en-US" dirty="0"/>
              <a:t> al </a:t>
            </a:r>
            <a:r>
              <a:rPr lang="en-US" dirty="0" err="1"/>
              <a:t>onze</a:t>
            </a:r>
            <a:r>
              <a:rPr lang="en-US" dirty="0"/>
              <a:t> </a:t>
            </a:r>
            <a:r>
              <a:rPr lang="en-US" dirty="0" err="1"/>
              <a:t>namen</a:t>
            </a:r>
            <a:r>
              <a:rPr lang="en-US" dirty="0"/>
              <a:t> in Kolom A (A1:A7)</a:t>
            </a:r>
          </a:p>
          <a:p>
            <a:r>
              <a:rPr lang="en-US" dirty="0"/>
              <a:t>Maak </a:t>
            </a:r>
            <a:r>
              <a:rPr lang="en-US" dirty="0" err="1"/>
              <a:t>een</a:t>
            </a:r>
            <a:r>
              <a:rPr lang="en-US" dirty="0"/>
              <a:t> array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zet</a:t>
            </a:r>
            <a:r>
              <a:rPr lang="en-US" dirty="0"/>
              <a:t> de </a:t>
            </a:r>
            <a:r>
              <a:rPr lang="en-US" dirty="0" err="1"/>
              <a:t>namen</a:t>
            </a:r>
            <a:r>
              <a:rPr lang="en-US" dirty="0"/>
              <a:t> </a:t>
            </a:r>
            <a:r>
              <a:rPr lang="en-US" dirty="0" err="1"/>
              <a:t>vanuit</a:t>
            </a:r>
            <a:r>
              <a:rPr lang="en-US" dirty="0"/>
              <a:t> Excel </a:t>
            </a:r>
            <a:r>
              <a:rPr lang="en-US" dirty="0" err="1"/>
              <a:t>hierin</a:t>
            </a:r>
            <a:endParaRPr lang="en-US" dirty="0"/>
          </a:p>
          <a:p>
            <a:r>
              <a:rPr lang="en-US" dirty="0" err="1"/>
              <a:t>Roep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MsgBox</a:t>
            </a:r>
            <a:r>
              <a:rPr lang="en-US" dirty="0"/>
              <a:t> </a:t>
            </a:r>
            <a:r>
              <a:rPr lang="en-US" dirty="0" err="1"/>
              <a:t>aan</a:t>
            </a:r>
            <a:r>
              <a:rPr lang="en-US" dirty="0"/>
              <a:t> </a:t>
            </a:r>
            <a:r>
              <a:rPr lang="en-US" dirty="0" err="1"/>
              <a:t>voor</a:t>
            </a:r>
            <a:r>
              <a:rPr lang="en-US" dirty="0"/>
              <a:t> </a:t>
            </a:r>
            <a:r>
              <a:rPr lang="en-US" dirty="0" err="1"/>
              <a:t>iedereen</a:t>
            </a:r>
            <a:r>
              <a:rPr lang="en-US" dirty="0"/>
              <a:t> met “</a:t>
            </a:r>
            <a:r>
              <a:rPr lang="en-US" dirty="0" err="1"/>
              <a:t>Goedemiddag</a:t>
            </a:r>
            <a:r>
              <a:rPr lang="en-US" dirty="0"/>
              <a:t>” </a:t>
            </a:r>
            <a:r>
              <a:rPr lang="en-US" dirty="0" err="1"/>
              <a:t>gevolgd</a:t>
            </a:r>
            <a:r>
              <a:rPr lang="en-US" dirty="0"/>
              <a:t> door de naam</a:t>
            </a:r>
            <a:endParaRPr lang="en-NL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1672127-EE83-4715-BA65-2095E9852E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8487" y="3776853"/>
            <a:ext cx="3571875" cy="29146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3430526-9C7B-462C-AA82-FF203946E4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0875" y="4297680"/>
            <a:ext cx="4781550" cy="194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0743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F7D3A-8B56-4315-AD4E-77ED55D4E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Built-in Functions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CC56E5-EE4D-4285-A59F-60E468CC68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the object browser to see which functions are available</a:t>
            </a:r>
          </a:p>
          <a:p>
            <a:r>
              <a:rPr lang="en-US" dirty="0"/>
              <a:t>For instance the functions for date calculations </a:t>
            </a:r>
            <a:endParaRPr lang="en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AECE3B-7215-4C59-9E7D-31C6651B3B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0500" y="1695450"/>
            <a:ext cx="4171950" cy="491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8932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C5F0C8-A6AE-42E4-8693-75203BC15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Built-in functions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07FBF3-4CE1-4E7D-ACE4-773BAE7A58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VBA breaks down its built-in procedures down into eight basic areas:</a:t>
            </a:r>
          </a:p>
          <a:p>
            <a:pPr lvl="1"/>
            <a:r>
              <a:rPr lang="en-US" dirty="0"/>
              <a:t>Conversion</a:t>
            </a:r>
          </a:p>
          <a:p>
            <a:pPr lvl="1"/>
            <a:r>
              <a:rPr lang="en-US" dirty="0"/>
              <a:t>Date/Time</a:t>
            </a:r>
          </a:p>
          <a:p>
            <a:pPr lvl="1"/>
            <a:r>
              <a:rPr lang="en-US" dirty="0"/>
              <a:t>File System</a:t>
            </a:r>
          </a:p>
          <a:p>
            <a:pPr lvl="1"/>
            <a:r>
              <a:rPr lang="en-US" dirty="0"/>
              <a:t>Financial</a:t>
            </a:r>
          </a:p>
          <a:p>
            <a:pPr lvl="1"/>
            <a:r>
              <a:rPr lang="en-US" dirty="0"/>
              <a:t>Information</a:t>
            </a:r>
          </a:p>
          <a:p>
            <a:pPr lvl="1"/>
            <a:r>
              <a:rPr lang="en-US" dirty="0"/>
              <a:t>Interaction</a:t>
            </a:r>
          </a:p>
          <a:p>
            <a:pPr lvl="1"/>
            <a:r>
              <a:rPr lang="en-US" dirty="0"/>
              <a:t>Math</a:t>
            </a:r>
          </a:p>
          <a:p>
            <a:pPr lvl="1"/>
            <a:r>
              <a:rPr lang="en-US" dirty="0"/>
              <a:t>Strings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46601390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BCF8E-31AD-4AA7-9970-56C4369D6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functions in the immediate window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BBFF64-DEDF-42AB-BC4B-6EE9E42E8D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49424"/>
            <a:ext cx="9720073" cy="4023360"/>
          </a:xfrm>
        </p:spPr>
        <p:txBody>
          <a:bodyPr/>
          <a:lstStyle/>
          <a:p>
            <a:r>
              <a:rPr lang="en-US" dirty="0"/>
              <a:t>For instance you want to give your name the proper case, so uppercase for first letters</a:t>
            </a:r>
          </a:p>
          <a:p>
            <a:endParaRPr lang="en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A6759D-E4A1-44D8-9F46-67ED956B9A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9837" y="2709862"/>
            <a:ext cx="4124325" cy="3895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95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064467-F2FE-49E1-8E4D-97DD87706C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vbstringconv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970526-252A-4978-9245-6AE7306803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vbProperCase</a:t>
            </a:r>
            <a:r>
              <a:rPr lang="en-US" dirty="0"/>
              <a:t> is a constant in the </a:t>
            </a:r>
            <a:r>
              <a:rPr lang="en-US" dirty="0" err="1"/>
              <a:t>vbStrConv</a:t>
            </a:r>
            <a:r>
              <a:rPr lang="en-US" dirty="0"/>
              <a:t> class</a:t>
            </a:r>
          </a:p>
          <a:p>
            <a:r>
              <a:rPr lang="en-US" dirty="0"/>
              <a:t>Press F1 for help on this class</a:t>
            </a:r>
          </a:p>
          <a:p>
            <a:endParaRPr lang="en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CF11DF-528C-43E9-B7CB-9D1841DD5E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2600" y="2686050"/>
            <a:ext cx="4724400" cy="401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02326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296E2-CE3C-4618-BDDC-AC6BEED62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strconv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21FEF9-4D7F-4557-B65E-AE7C74B7B0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the immediate window try:</a:t>
            </a:r>
          </a:p>
          <a:p>
            <a:endParaRPr lang="en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FD9E7C-1D3C-47FF-A3ED-8058572D27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299" y="2947987"/>
            <a:ext cx="5603971" cy="557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80419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C9D126-6EA9-41E0-8E29-A019DCEE5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 Calculate your age in days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EA8D50-0252-4EF7-8509-D8F8D68014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Try to use this method to find a function that can calculate your age in days</a:t>
            </a:r>
          </a:p>
          <a:p>
            <a:r>
              <a:rPr lang="en-US" dirty="0"/>
              <a:t>Use the Object Browser to get information on available functions</a:t>
            </a:r>
          </a:p>
          <a:p>
            <a:endParaRPr lang="en-US" dirty="0"/>
          </a:p>
          <a:p>
            <a:endParaRPr lang="en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4444B2-AA04-4B28-873E-A4F3AC377B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114" y="3811905"/>
            <a:ext cx="6960870" cy="1360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10692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41A032-0BC6-41B2-8162-01F8E80F99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E7CED2-80D5-472A-A58E-3F862A0910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607BF7-8643-423F-AF70-58AF04318C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" y="185166"/>
            <a:ext cx="4191000" cy="4000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8203106-983B-45B4-8310-A3DC86E392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1050" y="185166"/>
            <a:ext cx="4248150" cy="3962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3E49370-02E7-4CC8-863B-A3BB552687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4875" y="4914137"/>
            <a:ext cx="7478756" cy="838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1150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292E4-90E7-40E6-BFB9-51C2B4368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Objects in </a:t>
            </a:r>
            <a:r>
              <a:rPr lang="en-US" dirty="0" err="1"/>
              <a:t>vba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34FD80-9C6E-4D88-979C-8E8C2BBE0C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Object-Oriented-Language</a:t>
            </a:r>
          </a:p>
          <a:p>
            <a:r>
              <a:rPr lang="en-US" dirty="0"/>
              <a:t>Methods are located in objects</a:t>
            </a:r>
          </a:p>
          <a:p>
            <a:r>
              <a:rPr lang="en-US" dirty="0"/>
              <a:t>Worksheets, Charts, Ranges, </a:t>
            </a:r>
            <a:r>
              <a:rPr lang="en-US" dirty="0" err="1"/>
              <a:t>etc</a:t>
            </a:r>
            <a:endParaRPr lang="en-US" dirty="0"/>
          </a:p>
          <a:p>
            <a:endParaRPr lang="en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8D5A55-F908-48CF-B8CB-96DE201977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084832"/>
            <a:ext cx="3872484" cy="838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AB3FBCB-7C16-42B4-B7CE-CB021D06A9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3062" y="2871787"/>
            <a:ext cx="6349013" cy="642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8792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539A7E-ECE7-4B13-9A22-53FEE9139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Useful </a:t>
            </a:r>
            <a:r>
              <a:rPr lang="en-US" dirty="0" err="1"/>
              <a:t>vba</a:t>
            </a:r>
            <a:r>
              <a:rPr lang="en-US" dirty="0"/>
              <a:t> functions: strings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C62CB6-AC24-434D-9050-654B8EB582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4E8B0C-84D2-4237-8D39-7688ED3456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463" y="2286000"/>
            <a:ext cx="6012561" cy="3148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35985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8C6AC-86B0-4DA7-8034-77AF0A0B6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Useful </a:t>
            </a:r>
            <a:r>
              <a:rPr lang="en-US" dirty="0" err="1"/>
              <a:t>vba</a:t>
            </a:r>
            <a:r>
              <a:rPr lang="en-US" dirty="0"/>
              <a:t> functions: date and times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70019B-04EA-453D-9EF0-46D39E151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67E81D-C839-4389-90E4-3F540788AE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128" y="2220468"/>
            <a:ext cx="6347555" cy="3342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94580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30716-272C-4BBF-91DB-607A3277F6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Useful </a:t>
            </a:r>
            <a:r>
              <a:rPr lang="en-US" dirty="0" err="1"/>
              <a:t>vba</a:t>
            </a:r>
            <a:r>
              <a:rPr lang="en-US" dirty="0"/>
              <a:t> functions: conversion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A17505-141B-481D-9FA4-E6BCB0ECAA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DF78056-0A95-42A4-95BC-6C2AC1CF4B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127" y="2286000"/>
            <a:ext cx="5614797" cy="3509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81566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AF64B1-4249-4AB4-A06C-5E358651FC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Useful </a:t>
            </a:r>
            <a:r>
              <a:rPr lang="en-US" dirty="0" err="1"/>
              <a:t>vba</a:t>
            </a:r>
            <a:r>
              <a:rPr lang="en-US" dirty="0"/>
              <a:t> functions: other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FC27A-DAC2-46E6-A05A-48F8BA1A3D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257B10-764E-4485-9ED9-6A856C3F39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127" y="2277619"/>
            <a:ext cx="5847595" cy="3027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5345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FB9AB-FB5A-4244-8A39-8699C4FF0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CD7239-0D9E-438D-A522-1158755104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 function that returns the number of days between today and the end of the year</a:t>
            </a:r>
          </a:p>
          <a:p>
            <a:r>
              <a:rPr lang="en-US" dirty="0"/>
              <a:t>Use Date to return today’s date</a:t>
            </a:r>
          </a:p>
          <a:p>
            <a:r>
              <a:rPr lang="en-US" dirty="0"/>
              <a:t>Use </a:t>
            </a:r>
            <a:r>
              <a:rPr lang="en-US" dirty="0" err="1"/>
              <a:t>DateSerial</a:t>
            </a:r>
            <a:r>
              <a:rPr lang="en-US" dirty="0"/>
              <a:t> to build a date from month, day and year components</a:t>
            </a:r>
          </a:p>
          <a:p>
            <a:r>
              <a:rPr lang="en-US" dirty="0"/>
              <a:t>Use Year to return the year from the current date</a:t>
            </a:r>
          </a:p>
          <a:p>
            <a:r>
              <a:rPr lang="en-US" dirty="0"/>
              <a:t>Use </a:t>
            </a:r>
            <a:r>
              <a:rPr lang="en-US" dirty="0" err="1"/>
              <a:t>Datediff</a:t>
            </a:r>
            <a:r>
              <a:rPr lang="en-US" dirty="0"/>
              <a:t> to get the number of days between today and the end of the year</a:t>
            </a:r>
          </a:p>
          <a:p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51796665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E71E3-B0E0-4778-880B-B213C99792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 solution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067FCB-91B8-4239-8361-4FDEFE8636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975090-0B99-4BFC-96BA-BF8B250B3B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424" y="2347912"/>
            <a:ext cx="5276473" cy="2709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55803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A9B5F-13D1-4E30-8093-DCFA3CF93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 string to words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BB3242-A3C4-40C6-A71B-6511D4390E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Convert a string to words</a:t>
            </a:r>
          </a:p>
          <a:p>
            <a:r>
              <a:rPr lang="en-US" dirty="0"/>
              <a:t>Use the split function</a:t>
            </a:r>
          </a:p>
          <a:p>
            <a:r>
              <a:rPr lang="en-US" dirty="0"/>
              <a:t>Put all the words in excel cells with</a:t>
            </a:r>
          </a:p>
          <a:p>
            <a:r>
              <a:rPr lang="en-US" dirty="0"/>
              <a:t>Cells(1, counter).value = …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71878058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DBB7BB-794C-4F02-BAF8-6694100F88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8C47A3-A9BC-4D02-A147-9CF8022BAC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77069061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FB84A9-A029-4160-9474-6E60E394D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0854CE-F312-4459-B8CB-41FC240A1D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79431798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78BD4C-CFB0-4B70-9E8C-466B3D1ED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750DCD-C96C-4605-A17C-A4C7264C76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8932088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6CBE02-151B-474A-AD5A-B71543A484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 and debug a procedure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179905-9CE0-480B-9873-FE4CCDC593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Debugging is used to step through the code</a:t>
            </a:r>
          </a:p>
          <a:p>
            <a:r>
              <a:rPr lang="en-US" dirty="0"/>
              <a:t>Making it possible to find errors</a:t>
            </a:r>
          </a:p>
          <a:p>
            <a:r>
              <a:rPr lang="en-US" dirty="0"/>
              <a:t>F8 Step into</a:t>
            </a:r>
          </a:p>
          <a:p>
            <a:r>
              <a:rPr lang="en-US" dirty="0"/>
              <a:t>SHIFT + F8 Step over</a:t>
            </a:r>
          </a:p>
          <a:p>
            <a:r>
              <a:rPr lang="en-US" dirty="0"/>
              <a:t>CTRL + SHIFT + F8 Step out</a:t>
            </a:r>
            <a:endParaRPr lang="en-NL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62C9F7E-664F-4CA0-9405-5BE8AE3FBE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1111" y="3257551"/>
            <a:ext cx="7120890" cy="3051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86518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4D84CA-7EFA-4E68-8FE9-2A1F881DB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CC37B2-C4BF-4D95-B910-E9F91F4529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08874701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2BEDB-608F-4465-B07B-D976B6F9E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C0059F-7FD2-4AF8-ABB8-9F0A741C8B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6575827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AB347-7A9D-4D4A-A054-44F674C25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Messagebox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3A44DB-C627-4082-9AD5-C51C9D8C62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MsgBox</a:t>
            </a:r>
            <a:r>
              <a:rPr lang="en-US" dirty="0"/>
              <a:t> Function</a:t>
            </a:r>
          </a:p>
          <a:p>
            <a:endParaRPr lang="en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0BEAE5-903A-40B4-8A93-70424CAB0E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337" y="2614612"/>
            <a:ext cx="6853238" cy="35160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BBEF119-EC5C-40E5-B25E-1E1EC81D69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128" y="6053327"/>
            <a:ext cx="5862447" cy="64556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F3C42B3-6C0D-4A43-82AA-A328CC8360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2017" y="2614612"/>
            <a:ext cx="4311858" cy="2633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76223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2888</TotalTime>
  <Words>1097</Words>
  <Application>Microsoft Office PowerPoint</Application>
  <PresentationFormat>Widescreen</PresentationFormat>
  <Paragraphs>234</Paragraphs>
  <Slides>81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81</vt:i4>
      </vt:variant>
    </vt:vector>
  </HeadingPairs>
  <TitlesOfParts>
    <vt:vector size="87" baseType="lpstr">
      <vt:lpstr>Arial</vt:lpstr>
      <vt:lpstr>Calibri</vt:lpstr>
      <vt:lpstr>Tw Cen MT</vt:lpstr>
      <vt:lpstr>Tw Cen MT Condensed</vt:lpstr>
      <vt:lpstr>Wingdings 3</vt:lpstr>
      <vt:lpstr>Integral</vt:lpstr>
      <vt:lpstr>VBA</vt:lpstr>
      <vt:lpstr>Virtual environment</vt:lpstr>
      <vt:lpstr>VBA, Why use it?</vt:lpstr>
      <vt:lpstr>VBA Editor</vt:lpstr>
      <vt:lpstr>VBA Editor Window</vt:lpstr>
      <vt:lpstr>Help</vt:lpstr>
      <vt:lpstr>Objects in vba</vt:lpstr>
      <vt:lpstr>Run and debug a procedure</vt:lpstr>
      <vt:lpstr>Messagebox</vt:lpstr>
      <vt:lpstr>Message box buttons and icons</vt:lpstr>
      <vt:lpstr>Return value from Message Box</vt:lpstr>
      <vt:lpstr>EXErcise</vt:lpstr>
      <vt:lpstr>Variables, Constants</vt:lpstr>
      <vt:lpstr>Variable types</vt:lpstr>
      <vt:lpstr>Variable types, which to pick?</vt:lpstr>
      <vt:lpstr>Declaring a variable</vt:lpstr>
      <vt:lpstr>Public and option explicit</vt:lpstr>
      <vt:lpstr>Assigning a value</vt:lpstr>
      <vt:lpstr>Excel cells and ranges</vt:lpstr>
      <vt:lpstr>Input box</vt:lpstr>
      <vt:lpstr>Converting string to numbers</vt:lpstr>
      <vt:lpstr>calculations</vt:lpstr>
      <vt:lpstr>calculations</vt:lpstr>
      <vt:lpstr>Format output</vt:lpstr>
      <vt:lpstr>Format output</vt:lpstr>
      <vt:lpstr>Exercise</vt:lpstr>
      <vt:lpstr>Decision structures</vt:lpstr>
      <vt:lpstr>If..then</vt:lpstr>
      <vt:lpstr>If..then</vt:lpstr>
      <vt:lpstr>If..then..else</vt:lpstr>
      <vt:lpstr>If..then..else</vt:lpstr>
      <vt:lpstr>Select case</vt:lpstr>
      <vt:lpstr>Select case</vt:lpstr>
      <vt:lpstr>Select case</vt:lpstr>
      <vt:lpstr>Data validation</vt:lpstr>
      <vt:lpstr>Using and or</vt:lpstr>
      <vt:lpstr>exercise</vt:lpstr>
      <vt:lpstr>Loops</vt:lpstr>
      <vt:lpstr>For..next</vt:lpstr>
      <vt:lpstr>Do..loop</vt:lpstr>
      <vt:lpstr>Do..loop</vt:lpstr>
      <vt:lpstr>Exercise Hoger lager</vt:lpstr>
      <vt:lpstr>excercise</vt:lpstr>
      <vt:lpstr>Exercises module 1</vt:lpstr>
      <vt:lpstr>Subs and functions</vt:lpstr>
      <vt:lpstr>Blackbox exercise</vt:lpstr>
      <vt:lpstr>Subs</vt:lpstr>
      <vt:lpstr>Functions</vt:lpstr>
      <vt:lpstr>Using functions from Excel</vt:lpstr>
      <vt:lpstr>Exercise</vt:lpstr>
      <vt:lpstr>Arrays</vt:lpstr>
      <vt:lpstr>Arrays changing lower bound</vt:lpstr>
      <vt:lpstr>Storing Variant values in arrays</vt:lpstr>
      <vt:lpstr>Arrays and loops</vt:lpstr>
      <vt:lpstr>For each..next</vt:lpstr>
      <vt:lpstr>PowerPoint Presentation</vt:lpstr>
      <vt:lpstr>Exercise Kop of munt vervolg</vt:lpstr>
      <vt:lpstr>Exercise vervolg Kaarten kleur</vt:lpstr>
      <vt:lpstr>Multidimensional arrays</vt:lpstr>
      <vt:lpstr>Excel ranges</vt:lpstr>
      <vt:lpstr>Excel range to array</vt:lpstr>
      <vt:lpstr>Exercise MSGBOX met al onze namen</vt:lpstr>
      <vt:lpstr>Built-in Functions</vt:lpstr>
      <vt:lpstr>Built-in functions</vt:lpstr>
      <vt:lpstr>Testing functions in the immediate window</vt:lpstr>
      <vt:lpstr>vbstringconv</vt:lpstr>
      <vt:lpstr>strconv</vt:lpstr>
      <vt:lpstr>Exercise: Calculate your age in days</vt:lpstr>
      <vt:lpstr>PowerPoint Presentation</vt:lpstr>
      <vt:lpstr>Useful vba functions: strings</vt:lpstr>
      <vt:lpstr>Useful vba functions: date and times</vt:lpstr>
      <vt:lpstr>Useful vba functions: conversion</vt:lpstr>
      <vt:lpstr>Useful vba functions: other</vt:lpstr>
      <vt:lpstr>exercise</vt:lpstr>
      <vt:lpstr>Exercise: solution</vt:lpstr>
      <vt:lpstr>Exercise: string to words</vt:lpstr>
      <vt:lpstr>forms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VBA</dc:title>
  <dc:creator>patrick biesheuvel</dc:creator>
  <cp:lastModifiedBy>patrick biesheuvel</cp:lastModifiedBy>
  <cp:revision>10</cp:revision>
  <dcterms:created xsi:type="dcterms:W3CDTF">2022-03-20T14:48:46Z</dcterms:created>
  <dcterms:modified xsi:type="dcterms:W3CDTF">2022-03-22T14:57:32Z</dcterms:modified>
</cp:coreProperties>
</file>